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Lato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2DB93C7-03D9-4583-9C75-3593900C16C4}">
  <a:tblStyle styleId="{52DB93C7-03D9-4583-9C75-3593900C16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Lato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Lato-italic.fntdata"/><Relationship Id="rId50" Type="http://schemas.openxmlformats.org/officeDocument/2006/relationships/font" Target="fonts/Lato-bold.fntdata"/><Relationship Id="rId52" Type="http://schemas.openxmlformats.org/officeDocument/2006/relationships/font" Target="fonts/Lato-bold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7d788cfc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7d788cfc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0e7d788cfc_2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0e7d788cfc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ca38a67b7_0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ca38a67b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e7d788cfc_2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0e7d788cfc_2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0e7d788cfc_2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0e7d788cfc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0e7d788cfc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0e7d788cfc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092a4624a5_0_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092a4624a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e7d788cfc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0e7d788cfc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92a4624a5_0_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92a4624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0e7d788cfc_2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0e7d788cfc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e7d788cfc_2_1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e7d788cfc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e7d788cfc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e7d788cfc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092a4624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092a4624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92a4624a5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092a4624a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92a4624a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92a4624a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92a4624a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092a4624a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92a4624a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092a4624a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092a4624a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092a4624a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92a4624a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92a4624a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092a4624a5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092a4624a5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0c841431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0c841431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0c841431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0c841431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e7d788cfc_2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e7d788cfc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c841431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0c841431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c8414310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0c8414310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c8414310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c8414310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e7d788cfc_2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10e7d788cfc_2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10718b12a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10718b12a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0ca38a67b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0ca38a67b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0e7d788cfc_2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0e7d788cfc_2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e7d788cfc_2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0e7d788cfc_2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e7d788cfc_2_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e7d788cfc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e7d788cfc_2_9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e7d788cf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e7d788cf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e7d788cf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e7d788cfc_2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e7d788cfc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92a4624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92a4624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092a4624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092a4624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4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" name="Google Shape;64;p15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" name="Google Shape;70;p16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7" name="Google Shape;77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9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8" name="Google Shape;88;p1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22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4" name="Google Shape;104;p2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8" name="Google Shape;108;p23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0" name="Google Shape;110;p2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4.png"/><Relationship Id="rId13" Type="http://schemas.openxmlformats.org/officeDocument/2006/relationships/image" Target="../media/image27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9" Type="http://schemas.openxmlformats.org/officeDocument/2006/relationships/image" Target="../media/image25.png"/><Relationship Id="rId15" Type="http://schemas.openxmlformats.org/officeDocument/2006/relationships/image" Target="../media/image28.png"/><Relationship Id="rId14" Type="http://schemas.openxmlformats.org/officeDocument/2006/relationships/image" Target="../media/image26.png"/><Relationship Id="rId17" Type="http://schemas.openxmlformats.org/officeDocument/2006/relationships/image" Target="../media/image20.png"/><Relationship Id="rId16" Type="http://schemas.openxmlformats.org/officeDocument/2006/relationships/image" Target="../media/image31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cutt.ly/analise-rfm" TargetMode="External"/><Relationship Id="rId4" Type="http://schemas.openxmlformats.org/officeDocument/2006/relationships/hyperlink" Target="https://cutt.ly/analise-rfm" TargetMode="External"/><Relationship Id="rId9" Type="http://schemas.openxmlformats.org/officeDocument/2006/relationships/image" Target="../media/image36.jpg"/><Relationship Id="rId5" Type="http://schemas.openxmlformats.org/officeDocument/2006/relationships/hyperlink" Target="https://cutt.ly/analise-vendas" TargetMode="External"/><Relationship Id="rId6" Type="http://schemas.openxmlformats.org/officeDocument/2006/relationships/hyperlink" Target="https://cutt.ly/olist-dashboard" TargetMode="External"/><Relationship Id="rId7" Type="http://schemas.openxmlformats.org/officeDocument/2006/relationships/hyperlink" Target="https://cutt.ly/olist-azure-cloud" TargetMode="External"/><Relationship Id="rId8" Type="http://schemas.openxmlformats.org/officeDocument/2006/relationships/hyperlink" Target="https://cutt.ly/olist-github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3.png"/><Relationship Id="rId4" Type="http://schemas.openxmlformats.org/officeDocument/2006/relationships/hyperlink" Target="https://github.com/luiscals1/olist-squad-panda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Relationship Id="rId4" Type="http://schemas.openxmlformats.org/officeDocument/2006/relationships/hyperlink" Target="https://github.com/luiscals1/olist-squad-pandas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hub.com/luiscals1/olist-squad-pandas" TargetMode="External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8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9" Type="http://schemas.openxmlformats.org/officeDocument/2006/relationships/hyperlink" Target="mailto:luiscals.ds@gmail.com" TargetMode="External"/><Relationship Id="rId5" Type="http://schemas.openxmlformats.org/officeDocument/2006/relationships/image" Target="../media/image7.png"/><Relationship Id="rId6" Type="http://schemas.openxmlformats.org/officeDocument/2006/relationships/hyperlink" Target="mailto:giuferreira@gmail.com" TargetMode="External"/><Relationship Id="rId7" Type="http://schemas.openxmlformats.org/officeDocument/2006/relationships/hyperlink" Target="mailto:andersonssodre@gmail.com" TargetMode="External"/><Relationship Id="rId8" Type="http://schemas.openxmlformats.org/officeDocument/2006/relationships/hyperlink" Target="mailto:oliveiracella47@gmail.co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jp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hyperlink" Target="https://cutt.ly/analise-rf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2406625" y="3262825"/>
            <a:ext cx="6678300" cy="14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Giuliano Ferreira</a:t>
            </a:r>
            <a:br>
              <a:rPr lang="pt-BR" sz="2200"/>
            </a:br>
            <a:r>
              <a:rPr lang="pt-BR" sz="2200"/>
              <a:t>Anderson Monteiro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Marcella </a:t>
            </a:r>
            <a:r>
              <a:rPr lang="pt-BR" sz="2200"/>
              <a:t>Oliveira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/>
              <a:t>Luís Carlos Almeida</a:t>
            </a:r>
            <a:endParaRPr sz="2200"/>
          </a:p>
        </p:txBody>
      </p:sp>
      <p:sp>
        <p:nvSpPr>
          <p:cNvPr id="118" name="Google Shape;118;p25"/>
          <p:cNvSpPr txBox="1"/>
          <p:nvPr>
            <p:ph type="ctrTitle"/>
          </p:nvPr>
        </p:nvSpPr>
        <p:spPr>
          <a:xfrm>
            <a:off x="2406625" y="1600800"/>
            <a:ext cx="6737400" cy="12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SOLUÇÃO COMPLETA BASEADA EM DADOS: </a:t>
            </a:r>
            <a:r>
              <a:rPr lang="pt-BR" sz="2400"/>
              <a:t>DATA ENGINEERING,</a:t>
            </a:r>
            <a:r>
              <a:rPr lang="pt-BR" sz="2400"/>
              <a:t> DATA SCIENCE, DATA </a:t>
            </a:r>
            <a:r>
              <a:rPr lang="pt-BR" sz="2400"/>
              <a:t>ANALYTICS, </a:t>
            </a:r>
            <a:r>
              <a:rPr lang="pt-BR" sz="2400"/>
              <a:t>DATA STORYTELLING</a:t>
            </a:r>
            <a:endParaRPr sz="2400"/>
          </a:p>
        </p:txBody>
      </p:sp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700" y="0"/>
            <a:ext cx="6678301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90" y="1425500"/>
            <a:ext cx="1614985" cy="149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850" y="3339025"/>
            <a:ext cx="1325875" cy="1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4"/>
          <p:cNvSpPr txBox="1"/>
          <p:nvPr>
            <p:ph idx="1" type="subTitle"/>
          </p:nvPr>
        </p:nvSpPr>
        <p:spPr>
          <a:xfrm>
            <a:off x="180725" y="176700"/>
            <a:ext cx="4395600" cy="45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Metodologia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Ciclo de desenvolvimento: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Concepção do projeto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Desenvolvimento das estratégias</a:t>
            </a:r>
            <a:br>
              <a:rPr lang="pt-BR" sz="1800"/>
            </a:br>
            <a:r>
              <a:rPr lang="pt-BR" sz="1800"/>
              <a:t>de extração de dados e automação</a:t>
            </a:r>
            <a:br>
              <a:rPr lang="pt-BR" sz="500"/>
            </a:br>
            <a:endParaRPr sz="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Criação dos Datalakes na Nuvem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Integração com as ferramentas de visualização</a:t>
            </a:r>
            <a:br>
              <a:rPr lang="pt-BR" sz="400"/>
            </a:br>
            <a:endParaRPr sz="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Apresentação dos Resultados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7" name="Google Shape;187;p34"/>
          <p:cNvPicPr preferRelativeResize="0"/>
          <p:nvPr/>
        </p:nvPicPr>
        <p:blipFill rotWithShape="1">
          <a:blip r:embed="rId3">
            <a:alphaModFix/>
          </a:blip>
          <a:srcRect b="7587" l="15049" r="15049" t="0"/>
          <a:stretch/>
        </p:blipFill>
        <p:spPr>
          <a:xfrm>
            <a:off x="4576175" y="0"/>
            <a:ext cx="45678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4813450" y="0"/>
            <a:ext cx="4254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D</a:t>
            </a:r>
            <a:r>
              <a:rPr b="1" lang="pt-BR" sz="3000">
                <a:solidFill>
                  <a:schemeClr val="lt1"/>
                </a:solidFill>
              </a:rPr>
              <a:t>úvidas e </a:t>
            </a:r>
            <a:r>
              <a:rPr b="1" lang="pt-BR" sz="2700">
                <a:solidFill>
                  <a:schemeClr val="lt1"/>
                </a:solidFill>
              </a:rPr>
              <a:t>Desafios</a:t>
            </a:r>
            <a:endParaRPr b="1" sz="2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pt-BR" sz="2700">
                <a:solidFill>
                  <a:schemeClr val="lt1"/>
                </a:solidFill>
              </a:rPr>
            </a:br>
            <a:r>
              <a:rPr b="1" lang="pt-BR" sz="1300">
                <a:solidFill>
                  <a:schemeClr val="lt1"/>
                </a:solidFill>
              </a:rPr>
              <a:t>1 - Perfis não definidos (Cientista, Analista, Engenheiro)</a:t>
            </a:r>
            <a:br>
              <a:rPr b="1" lang="pt-BR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2 - Pouca ou nenhuma experiência na nuvem da Azure</a:t>
            </a:r>
            <a:br>
              <a:rPr b="1" lang="pt-BR" sz="1300">
                <a:solidFill>
                  <a:schemeClr val="lt1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300">
                <a:solidFill>
                  <a:schemeClr val="lt1"/>
                </a:solidFill>
              </a:rPr>
              <a:t>3 - Pipeline de Automação conectando todas as pontas</a:t>
            </a:r>
            <a:br>
              <a:rPr b="1" lang="pt-BR" sz="1300">
                <a:solidFill>
                  <a:schemeClr val="lt1"/>
                </a:solidFill>
              </a:rPr>
            </a:b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4 - Prazo curto pro tamanho da curva de aprendizado</a:t>
            </a:r>
            <a:br>
              <a:rPr b="1" lang="pt-BR" sz="1300">
                <a:solidFill>
                  <a:schemeClr val="lt1"/>
                </a:solidFill>
              </a:rPr>
            </a:b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5 - Juntar as Habilidades de cada membro do squad</a:t>
            </a:r>
            <a:br>
              <a:rPr b="1" lang="pt-BR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chemeClr val="lt1"/>
                </a:solidFill>
              </a:rPr>
              <a:t>6 - Documentação de todo processo</a:t>
            </a:r>
            <a:br>
              <a:rPr b="1" lang="pt-BR" sz="1300">
                <a:solidFill>
                  <a:schemeClr val="lt1"/>
                </a:solidFill>
              </a:rPr>
            </a:br>
            <a:endParaRPr b="1" sz="1300">
              <a:solidFill>
                <a:schemeClr val="lt1"/>
              </a:solidFill>
            </a:endParaRPr>
          </a:p>
        </p:txBody>
      </p:sp>
      <p:pic>
        <p:nvPicPr>
          <p:cNvPr id="193" name="Google Shape;193;p35"/>
          <p:cNvPicPr preferRelativeResize="0"/>
          <p:nvPr/>
        </p:nvPicPr>
        <p:blipFill rotWithShape="1">
          <a:blip r:embed="rId3">
            <a:alphaModFix/>
          </a:blip>
          <a:srcRect b="0" l="12932" r="14818" t="0"/>
          <a:stretch/>
        </p:blipFill>
        <p:spPr>
          <a:xfrm>
            <a:off x="0" y="0"/>
            <a:ext cx="46928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/>
          <p:nvPr>
            <p:ph type="title"/>
          </p:nvPr>
        </p:nvSpPr>
        <p:spPr>
          <a:xfrm>
            <a:off x="533949" y="1829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Período de análise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99" name="Google Shape;199;p36"/>
          <p:cNvCxnSpPr/>
          <p:nvPr/>
        </p:nvCxnSpPr>
        <p:spPr>
          <a:xfrm rot="10800000">
            <a:off x="1065988" y="1942000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0" name="Google Shape;200;p36"/>
          <p:cNvSpPr txBox="1"/>
          <p:nvPr>
            <p:ph type="title"/>
          </p:nvPr>
        </p:nvSpPr>
        <p:spPr>
          <a:xfrm>
            <a:off x="1108125" y="173768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Início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1" name="Google Shape;201;p36"/>
          <p:cNvSpPr txBox="1"/>
          <p:nvPr>
            <p:ph type="title"/>
          </p:nvPr>
        </p:nvSpPr>
        <p:spPr>
          <a:xfrm>
            <a:off x="6155415" y="41709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Final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2" name="Google Shape;202;p36"/>
          <p:cNvSpPr txBox="1"/>
          <p:nvPr/>
        </p:nvSpPr>
        <p:spPr>
          <a:xfrm>
            <a:off x="569975" y="898775"/>
            <a:ext cx="828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Para o projeto foram escolhidos os três anos a seguir: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03" name="Google Shape;203;p36"/>
          <p:cNvCxnSpPr/>
          <p:nvPr/>
        </p:nvCxnSpPr>
        <p:spPr>
          <a:xfrm>
            <a:off x="8513550" y="3615725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4" name="Google Shape;204;p36"/>
          <p:cNvSpPr/>
          <p:nvPr/>
        </p:nvSpPr>
        <p:spPr>
          <a:xfrm>
            <a:off x="1048150" y="2893125"/>
            <a:ext cx="3758400" cy="722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             </a:t>
            </a:r>
            <a:r>
              <a:rPr b="1" lang="pt-BR"/>
              <a:t>2016</a:t>
            </a:r>
            <a:endParaRPr b="1"/>
          </a:p>
        </p:txBody>
      </p:sp>
      <p:sp>
        <p:nvSpPr>
          <p:cNvPr id="205" name="Google Shape;205;p36"/>
          <p:cNvSpPr/>
          <p:nvPr/>
        </p:nvSpPr>
        <p:spPr>
          <a:xfrm>
            <a:off x="4781950" y="2893125"/>
            <a:ext cx="3758400" cy="722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                   </a:t>
            </a:r>
            <a:r>
              <a:rPr b="1" lang="pt-BR"/>
              <a:t>2018</a:t>
            </a:r>
            <a:endParaRPr b="1"/>
          </a:p>
        </p:txBody>
      </p:sp>
      <p:sp>
        <p:nvSpPr>
          <p:cNvPr id="206" name="Google Shape;206;p36"/>
          <p:cNvSpPr/>
          <p:nvPr/>
        </p:nvSpPr>
        <p:spPr>
          <a:xfrm>
            <a:off x="3412075" y="2895782"/>
            <a:ext cx="2504100" cy="715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                 </a:t>
            </a:r>
            <a:r>
              <a:rPr b="1" lang="pt-BR"/>
              <a:t>2017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262650" y="120628"/>
            <a:ext cx="8520600" cy="431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Origem dos Dados</a:t>
            </a:r>
            <a:endParaRPr b="1" sz="2600"/>
          </a:p>
        </p:txBody>
      </p:sp>
      <p:pic>
        <p:nvPicPr>
          <p:cNvPr id="212" name="Google Shape;2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300" y="638325"/>
            <a:ext cx="8213949" cy="42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/>
          <p:nvPr/>
        </p:nvSpPr>
        <p:spPr>
          <a:xfrm>
            <a:off x="3963175" y="1016025"/>
            <a:ext cx="4903200" cy="200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/>
          <p:nvPr/>
        </p:nvSpPr>
        <p:spPr>
          <a:xfrm>
            <a:off x="295103" y="1016050"/>
            <a:ext cx="5466300" cy="200700"/>
          </a:xfrm>
          <a:prstGeom prst="bracketPair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8"/>
          <p:cNvSpPr txBox="1"/>
          <p:nvPr/>
        </p:nvSpPr>
        <p:spPr>
          <a:xfrm>
            <a:off x="3729243" y="915954"/>
            <a:ext cx="520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                 Data Scientist                          Data Analyst       |      Business Intelligence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p38"/>
          <p:cNvSpPr txBox="1"/>
          <p:nvPr/>
        </p:nvSpPr>
        <p:spPr>
          <a:xfrm>
            <a:off x="286250" y="911888"/>
            <a:ext cx="375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latin typeface="Lato"/>
                <a:ea typeface="Lato"/>
                <a:cs typeface="Lato"/>
                <a:sym typeface="Lato"/>
              </a:rPr>
              <a:t>     Database Admin          |                Data Engineer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p38"/>
          <p:cNvSpPr txBox="1"/>
          <p:nvPr>
            <p:ph type="title"/>
          </p:nvPr>
        </p:nvSpPr>
        <p:spPr>
          <a:xfrm>
            <a:off x="159675" y="-37025"/>
            <a:ext cx="7723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solidFill>
                  <a:schemeClr val="dk1"/>
                </a:solidFill>
              </a:rPr>
              <a:t>Arquitetura de Dados na Nuvem</a:t>
            </a:r>
            <a:endParaRPr sz="2900">
              <a:solidFill>
                <a:schemeClr val="dk1"/>
              </a:solidFill>
            </a:endParaRPr>
          </a:p>
        </p:txBody>
      </p:sp>
      <p:sp>
        <p:nvSpPr>
          <p:cNvPr id="222" name="Google Shape;222;p38"/>
          <p:cNvSpPr/>
          <p:nvPr/>
        </p:nvSpPr>
        <p:spPr>
          <a:xfrm>
            <a:off x="267525" y="1266825"/>
            <a:ext cx="15660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8"/>
          <p:cNvSpPr/>
          <p:nvPr/>
        </p:nvSpPr>
        <p:spPr>
          <a:xfrm>
            <a:off x="267525" y="3774200"/>
            <a:ext cx="8608800" cy="1251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8"/>
          <p:cNvSpPr/>
          <p:nvPr/>
        </p:nvSpPr>
        <p:spPr>
          <a:xfrm>
            <a:off x="1989375" y="1266900"/>
            <a:ext cx="51462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7310472" y="1272569"/>
            <a:ext cx="1566000" cy="23685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486" y="71541"/>
            <a:ext cx="2465001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559" y="2565136"/>
            <a:ext cx="709350" cy="70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 rotWithShape="1">
          <a:blip r:embed="rId5">
            <a:alphaModFix/>
          </a:blip>
          <a:srcRect b="9647" l="35888" r="35099" t="6311"/>
          <a:stretch/>
        </p:blipFill>
        <p:spPr>
          <a:xfrm>
            <a:off x="657460" y="1445176"/>
            <a:ext cx="764175" cy="826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15997" y="26658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7128" y="26879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7585" y="2665800"/>
            <a:ext cx="676713" cy="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6399" y="4034749"/>
            <a:ext cx="1502751" cy="652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66112" y="4144971"/>
            <a:ext cx="1304912" cy="412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835575" y="4089862"/>
            <a:ext cx="1256733" cy="50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91791" y="4027710"/>
            <a:ext cx="1502756" cy="60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47536" y="2545680"/>
            <a:ext cx="891876" cy="748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8"/>
          <p:cNvPicPr preferRelativeResize="0"/>
          <p:nvPr/>
        </p:nvPicPr>
        <p:blipFill rotWithShape="1">
          <a:blip r:embed="rId12">
            <a:alphaModFix/>
          </a:blip>
          <a:srcRect b="0" l="20262" r="16947" t="0"/>
          <a:stretch/>
        </p:blipFill>
        <p:spPr>
          <a:xfrm>
            <a:off x="7647562" y="1373200"/>
            <a:ext cx="891851" cy="109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152511" y="1297006"/>
            <a:ext cx="764175" cy="925793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8"/>
          <p:cNvSpPr txBox="1"/>
          <p:nvPr/>
        </p:nvSpPr>
        <p:spPr>
          <a:xfrm>
            <a:off x="2371451" y="3250425"/>
            <a:ext cx="7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Landing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38"/>
          <p:cNvSpPr txBox="1"/>
          <p:nvPr/>
        </p:nvSpPr>
        <p:spPr>
          <a:xfrm>
            <a:off x="4117325" y="3272525"/>
            <a:ext cx="111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Processing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38"/>
          <p:cNvSpPr txBox="1"/>
          <p:nvPr/>
        </p:nvSpPr>
        <p:spPr>
          <a:xfrm>
            <a:off x="6194201" y="3250425"/>
            <a:ext cx="82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Curated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38"/>
          <p:cNvSpPr txBox="1"/>
          <p:nvPr/>
        </p:nvSpPr>
        <p:spPr>
          <a:xfrm>
            <a:off x="3719580" y="2166505"/>
            <a:ext cx="181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Data Lake Store Gen2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38"/>
          <p:cNvSpPr txBox="1"/>
          <p:nvPr/>
        </p:nvSpPr>
        <p:spPr>
          <a:xfrm>
            <a:off x="514850" y="3272525"/>
            <a:ext cx="1256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Data Sources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7418350" y="3272525"/>
            <a:ext cx="1502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Data Storytelling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p38"/>
          <p:cNvSpPr txBox="1"/>
          <p:nvPr/>
        </p:nvSpPr>
        <p:spPr>
          <a:xfrm>
            <a:off x="3619225" y="4687825"/>
            <a:ext cx="1610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latin typeface="Lato"/>
                <a:ea typeface="Lato"/>
                <a:cs typeface="Lato"/>
                <a:sym typeface="Lato"/>
              </a:rPr>
              <a:t>Data Orchestration</a:t>
            </a:r>
            <a:endParaRPr b="1" sz="13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6500" y="3901929"/>
            <a:ext cx="958800" cy="930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807200" y="3905379"/>
            <a:ext cx="891875" cy="8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374905" y="3996774"/>
            <a:ext cx="958800" cy="806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 rotWithShape="1">
          <a:blip r:embed="rId17">
            <a:alphaModFix/>
          </a:blip>
          <a:srcRect b="9647" l="35888" r="35099" t="6311"/>
          <a:stretch/>
        </p:blipFill>
        <p:spPr>
          <a:xfrm>
            <a:off x="6371110" y="2186451"/>
            <a:ext cx="764175" cy="826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idx="1" type="subTitle"/>
          </p:nvPr>
        </p:nvSpPr>
        <p:spPr>
          <a:xfrm>
            <a:off x="90425" y="86925"/>
            <a:ext cx="4562100" cy="488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Azure Resource Group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Recursos criados na nuvem da Azure</a:t>
            </a:r>
            <a:r>
              <a:rPr lang="pt-BR" sz="1600"/>
              <a:t>:</a:t>
            </a:r>
            <a:endParaRPr sz="1600"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Databricks Workspace</a:t>
            </a:r>
            <a:br>
              <a:rPr lang="pt-BR" sz="200"/>
            </a:br>
            <a:endParaRPr sz="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Data Factory</a:t>
            </a:r>
            <a:br>
              <a:rPr lang="pt-BR" sz="300"/>
            </a:br>
            <a:br>
              <a:rPr lang="pt-BR" sz="300"/>
            </a:br>
            <a:endParaRPr sz="300"/>
          </a:p>
          <a:p>
            <a:pPr indent="-342900" lvl="0" marL="457200" rtl="0" algn="l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Key Vault</a:t>
            </a:r>
            <a:br>
              <a:rPr lang="pt-BR" sz="200"/>
            </a:br>
            <a:endParaRPr sz="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SQL Database</a:t>
            </a:r>
            <a:br>
              <a:rPr lang="pt-BR" sz="200"/>
            </a:br>
            <a:br>
              <a:rPr lang="pt-BR" sz="200"/>
            </a:br>
            <a:endParaRPr sz="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SQL Server</a:t>
            </a:r>
            <a:br>
              <a:rPr lang="pt-BR" sz="1600"/>
            </a:br>
            <a:br>
              <a:rPr lang="pt-BR" sz="200"/>
            </a:br>
            <a:endParaRPr sz="2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600"/>
              <a:t>Storage Account - Data Lakes</a:t>
            </a:r>
            <a:br>
              <a:rPr lang="pt-BR" sz="200"/>
            </a:br>
            <a:br>
              <a:rPr lang="pt-BR" sz="200"/>
            </a:br>
            <a:endParaRPr sz="2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pt-BR" sz="1600"/>
              <a:t>Synapse Workspace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400"/>
              <a:t>Além do gerenciamento de assinaturas, permissões,</a:t>
            </a:r>
            <a:br>
              <a:rPr lang="pt-BR" sz="1400"/>
            </a:br>
            <a:r>
              <a:rPr lang="pt-BR" sz="1400"/>
              <a:t>regiões, urls, tokens, linked services, clusters, pipelines, triggers, pools, cost estimations, etc.</a:t>
            </a:r>
            <a:endParaRPr sz="1800"/>
          </a:p>
        </p:txBody>
      </p:sp>
      <p:sp>
        <p:nvSpPr>
          <p:cNvPr id="255" name="Google Shape;255;p39"/>
          <p:cNvSpPr/>
          <p:nvPr/>
        </p:nvSpPr>
        <p:spPr>
          <a:xfrm>
            <a:off x="4581925" y="5057"/>
            <a:ext cx="4562100" cy="5128800"/>
          </a:xfrm>
          <a:prstGeom prst="rect">
            <a:avLst/>
          </a:prstGeom>
          <a:solidFill>
            <a:srgbClr val="F7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850" y="10732"/>
            <a:ext cx="2717054" cy="51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/>
          <p:nvPr/>
        </p:nvSpPr>
        <p:spPr>
          <a:xfrm>
            <a:off x="6679150" y="1381288"/>
            <a:ext cx="2310300" cy="1857300"/>
          </a:xfrm>
          <a:prstGeom prst="rect">
            <a:avLst/>
          </a:prstGeom>
          <a:solidFill>
            <a:srgbClr val="F7F9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40"/>
          <p:cNvSpPr txBox="1"/>
          <p:nvPr>
            <p:ph idx="1" type="subTitle"/>
          </p:nvPr>
        </p:nvSpPr>
        <p:spPr>
          <a:xfrm>
            <a:off x="464100" y="28050"/>
            <a:ext cx="8520600" cy="8547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Fluxo de Dados na Nuvem da AZURE</a:t>
            </a:r>
            <a:br>
              <a:rPr b="1" lang="pt-BR" sz="2400"/>
            </a:br>
            <a:r>
              <a:rPr b="1" lang="pt-BR" sz="2400"/>
              <a:t> (Pipeline de Automação ELT)</a:t>
            </a:r>
            <a:endParaRPr b="1" sz="2400"/>
          </a:p>
        </p:txBody>
      </p:sp>
      <p:sp>
        <p:nvSpPr>
          <p:cNvPr id="263" name="Google Shape;263;p40"/>
          <p:cNvSpPr/>
          <p:nvPr/>
        </p:nvSpPr>
        <p:spPr>
          <a:xfrm>
            <a:off x="1067349" y="3619187"/>
            <a:ext cx="5703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0"/>
          <p:cNvSpPr/>
          <p:nvPr/>
        </p:nvSpPr>
        <p:spPr>
          <a:xfrm>
            <a:off x="1219749" y="3771587"/>
            <a:ext cx="5703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0"/>
          <p:cNvSpPr/>
          <p:nvPr/>
        </p:nvSpPr>
        <p:spPr>
          <a:xfrm>
            <a:off x="1372150" y="3923975"/>
            <a:ext cx="648600" cy="727800"/>
          </a:xfrm>
          <a:prstGeom prst="foldedCorner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CSVs</a:t>
            </a:r>
            <a:endParaRPr/>
          </a:p>
        </p:txBody>
      </p:sp>
      <p:graphicFrame>
        <p:nvGraphicFramePr>
          <p:cNvPr id="266" name="Google Shape;266;p40"/>
          <p:cNvGraphicFramePr/>
          <p:nvPr/>
        </p:nvGraphicFramePr>
        <p:xfrm>
          <a:off x="4193305" y="139567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{52DB93C7-03D9-4583-9C75-3593900C16C4}</a:tableStyleId>
              </a:tblPr>
              <a:tblGrid>
                <a:gridCol w="458575"/>
                <a:gridCol w="905075"/>
                <a:gridCol w="458575"/>
              </a:tblGrid>
              <a:tr h="36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L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solidFill>
                            <a:schemeClr val="lt1"/>
                          </a:solidFill>
                        </a:rPr>
                        <a:t>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4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Data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Lakes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67" name="Google Shape;26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0059" y="2342495"/>
            <a:ext cx="403500" cy="45851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0"/>
          <p:cNvSpPr/>
          <p:nvPr/>
        </p:nvSpPr>
        <p:spPr>
          <a:xfrm>
            <a:off x="3522073" y="2028171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0"/>
          <p:cNvSpPr/>
          <p:nvPr/>
        </p:nvSpPr>
        <p:spPr>
          <a:xfrm>
            <a:off x="6075191" y="1986846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4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724" y="1439650"/>
            <a:ext cx="995583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23263" y="2366125"/>
            <a:ext cx="2234400" cy="85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 title="Points scored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46070" y="1394233"/>
            <a:ext cx="1231014" cy="761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/>
          <p:nvPr/>
        </p:nvSpPr>
        <p:spPr>
          <a:xfrm>
            <a:off x="105085" y="2098340"/>
            <a:ext cx="1230984" cy="1185192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Data         </a:t>
            </a:r>
            <a:br>
              <a:rPr lang="pt-BR"/>
            </a:br>
            <a:r>
              <a:rPr lang="pt-BR"/>
              <a:t>   Factory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Extract</a:t>
            </a:r>
            <a:endParaRPr/>
          </a:p>
        </p:txBody>
      </p:sp>
      <p:sp>
        <p:nvSpPr>
          <p:cNvPr id="274" name="Google Shape;274;p40"/>
          <p:cNvSpPr txBox="1"/>
          <p:nvPr/>
        </p:nvSpPr>
        <p:spPr>
          <a:xfrm>
            <a:off x="6850300" y="2067929"/>
            <a:ext cx="208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 Power BI </a:t>
            </a:r>
            <a:r>
              <a:rPr b="1" lang="pt-BR"/>
              <a:t>Dashboard</a:t>
            </a:r>
            <a:endParaRPr b="1"/>
          </a:p>
        </p:txBody>
      </p:sp>
      <p:sp>
        <p:nvSpPr>
          <p:cNvPr id="275" name="Google Shape;275;p40"/>
          <p:cNvSpPr/>
          <p:nvPr/>
        </p:nvSpPr>
        <p:spPr>
          <a:xfrm rot="5400000">
            <a:off x="294113" y="3404411"/>
            <a:ext cx="678900" cy="64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40"/>
          <p:cNvSpPr/>
          <p:nvPr/>
        </p:nvSpPr>
        <p:spPr>
          <a:xfrm>
            <a:off x="301325" y="309075"/>
            <a:ext cx="918425" cy="1185200"/>
          </a:xfrm>
          <a:prstGeom prst="flowChartMagneticDisk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    </a:t>
            </a:r>
            <a:br>
              <a:rPr lang="pt-BR" sz="200"/>
            </a:br>
            <a:r>
              <a:rPr lang="pt-BR" sz="200"/>
              <a:t>                      </a:t>
            </a:r>
            <a:r>
              <a:rPr lang="pt-BR" sz="1300"/>
              <a:t>S</a:t>
            </a:r>
            <a:r>
              <a:rPr lang="pt-BR" sz="1300"/>
              <a:t>QL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SERVER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Database</a:t>
            </a:r>
            <a:endParaRPr sz="1300"/>
          </a:p>
        </p:txBody>
      </p:sp>
      <p:sp>
        <p:nvSpPr>
          <p:cNvPr id="277" name="Google Shape;277;p40"/>
          <p:cNvSpPr txBox="1"/>
          <p:nvPr/>
        </p:nvSpPr>
        <p:spPr>
          <a:xfrm>
            <a:off x="-704309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Coleta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433066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Levantamento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1957066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Modelagem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3640279" y="4737243"/>
            <a:ext cx="22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Transformação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812450" y="4737254"/>
            <a:ext cx="33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>
                <a:solidFill>
                  <a:schemeClr val="lt1"/>
                </a:solidFill>
              </a:rPr>
              <a:t>Visualização &amp; Tomada de Decisões</a:t>
            </a:r>
            <a:endParaRPr b="1" i="1">
              <a:solidFill>
                <a:schemeClr val="lt1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1387975" y="4129866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2127547" y="1869752"/>
            <a:ext cx="1230984" cy="1185192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Data         </a:t>
            </a:r>
            <a:br>
              <a:rPr lang="pt-BR"/>
            </a:br>
            <a:r>
              <a:rPr lang="pt-BR"/>
              <a:t>   Factory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Load</a:t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3795428" y="3468985"/>
            <a:ext cx="1230984" cy="1185192"/>
          </a:xfrm>
          <a:prstGeom prst="flowChartMultidocumen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  Data         </a:t>
            </a:r>
            <a:br>
              <a:rPr lang="pt-BR"/>
            </a:br>
            <a:r>
              <a:rPr lang="pt-BR"/>
              <a:t>   Factory    Transform</a:t>
            </a:r>
            <a:endParaRPr/>
          </a:p>
        </p:txBody>
      </p:sp>
      <p:sp>
        <p:nvSpPr>
          <p:cNvPr id="285" name="Google Shape;285;p40"/>
          <p:cNvSpPr/>
          <p:nvPr/>
        </p:nvSpPr>
        <p:spPr>
          <a:xfrm rot="-5400000">
            <a:off x="4801893" y="2860783"/>
            <a:ext cx="5703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0"/>
          <p:cNvSpPr/>
          <p:nvPr/>
        </p:nvSpPr>
        <p:spPr>
          <a:xfrm rot="5400000">
            <a:off x="502025" y="1562002"/>
            <a:ext cx="437100" cy="48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0"/>
          <p:cNvSpPr/>
          <p:nvPr/>
        </p:nvSpPr>
        <p:spPr>
          <a:xfrm>
            <a:off x="2270188" y="3478661"/>
            <a:ext cx="678900" cy="6486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40"/>
          <p:cNvSpPr/>
          <p:nvPr/>
        </p:nvSpPr>
        <p:spPr>
          <a:xfrm rot="1692075">
            <a:off x="5188894" y="3493950"/>
            <a:ext cx="1146497" cy="1023549"/>
          </a:xfrm>
          <a:prstGeom prst="hexagon">
            <a:avLst>
              <a:gd fmla="val 25000" name="adj"/>
              <a:gd fmla="val 115470" name="vf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0"/>
          <p:cNvSpPr txBox="1"/>
          <p:nvPr/>
        </p:nvSpPr>
        <p:spPr>
          <a:xfrm>
            <a:off x="5327532" y="3632850"/>
            <a:ext cx="91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Synapse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Analytics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ato"/>
                <a:ea typeface="Lato"/>
                <a:cs typeface="Lato"/>
                <a:sym typeface="Lato"/>
              </a:rPr>
              <a:t>Queries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1"/>
          <p:cNvSpPr txBox="1"/>
          <p:nvPr>
            <p:ph idx="1" type="body"/>
          </p:nvPr>
        </p:nvSpPr>
        <p:spPr>
          <a:xfrm>
            <a:off x="4889650" y="19336"/>
            <a:ext cx="42543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						</a:t>
            </a:r>
            <a:r>
              <a:rPr b="1" lang="pt-BR" sz="2700">
                <a:solidFill>
                  <a:schemeClr val="lt1"/>
                </a:solidFill>
              </a:rPr>
              <a:t>Entrega</a:t>
            </a:r>
            <a:br>
              <a:rPr lang="pt-BR" sz="2700">
                <a:solidFill>
                  <a:schemeClr val="lt1"/>
                </a:solidFill>
              </a:rPr>
            </a:br>
            <a:r>
              <a:rPr b="1" lang="pt-BR">
                <a:solidFill>
                  <a:schemeClr val="lt1"/>
                </a:solidFill>
              </a:rPr>
              <a:t>1 - Análise GeoEspacial do E-Commerce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&gt; Notebook Python 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cutt.ly/analise-geoespacial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2 - Segmentação de Clientes - RFM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&gt; Notebook Python 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cutt.ly/analise-rfm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lt1"/>
                </a:solidFill>
              </a:rPr>
              <a:t>3 - Insights sobre as Vendas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/>
              <a:t>&gt; Notebook Python 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cutt.ly/analise-vendas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4 - DashBoard interativo - Sales Analysis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&gt; PowerBI Application </a:t>
            </a:r>
            <a:r>
              <a:rPr lang="pt-BR">
                <a:solidFill>
                  <a:srgbClr val="000000"/>
                </a:solidFill>
              </a:rPr>
              <a:t>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cutt.ly/olist-dashboard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5</a:t>
            </a:r>
            <a:r>
              <a:rPr b="1" lang="pt-BR">
                <a:solidFill>
                  <a:schemeClr val="lt1"/>
                </a:solidFill>
              </a:rPr>
              <a:t> - Arquitetura de Dados Completa na Nuvem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&gt; Azure Cloud 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cutt.ly/olist-azure-cloud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</a:rPr>
              <a:t>6</a:t>
            </a:r>
            <a:r>
              <a:rPr b="1" lang="pt-BR">
                <a:solidFill>
                  <a:schemeClr val="lt1"/>
                </a:solidFill>
              </a:rPr>
              <a:t> - Repositório do Projeto</a:t>
            </a:r>
            <a:endParaRPr b="1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&gt; GitHub Portal - </a:t>
            </a:r>
            <a:r>
              <a:rPr b="1" lang="pt-BR" sz="900" u="sng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cutt.ly/olist-github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95" name="Google Shape;29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0" y="0"/>
            <a:ext cx="45720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2"/>
          <p:cNvSpPr txBox="1"/>
          <p:nvPr>
            <p:ph type="title"/>
          </p:nvPr>
        </p:nvSpPr>
        <p:spPr>
          <a:xfrm>
            <a:off x="283100" y="559750"/>
            <a:ext cx="69630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</a:t>
            </a:r>
            <a:r>
              <a:rPr lang="pt-BR"/>
              <a:t>O conhecimento é o processo de acumular dados; </a:t>
            </a:r>
            <a:r>
              <a:rPr lang="pt-BR">
                <a:solidFill>
                  <a:schemeClr val="accent5"/>
                </a:solidFill>
              </a:rPr>
              <a:t>a sabedoria reside na sua simplificação.</a:t>
            </a:r>
            <a:r>
              <a:rPr lang="pt-BR"/>
              <a:t>”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/>
              <a:t>(Martin H. Fisher. físico)</a:t>
            </a:r>
            <a:endParaRPr b="0" sz="24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301" name="Google Shape;301;p42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302" name="Google Shape;302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303" name="Google Shape;303;p42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4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Não mostre dados separadamente. Sempre relacione-os a uma história que você está contando.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Uma história que comove e permanece.</a:t>
              </a:r>
              <a:endParaRPr b="1" sz="11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3"/>
          <p:cNvSpPr txBox="1"/>
          <p:nvPr>
            <p:ph idx="4294967295" type="body"/>
          </p:nvPr>
        </p:nvSpPr>
        <p:spPr>
          <a:xfrm>
            <a:off x="405100" y="529650"/>
            <a:ext cx="42552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accent5"/>
                </a:solidFill>
              </a:rPr>
              <a:t>Estratégia de Dashboards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br>
              <a:rPr lang="pt-BR">
                <a:solidFill>
                  <a:schemeClr val="lt1"/>
                </a:solidFill>
              </a:rPr>
            </a:br>
            <a:r>
              <a:rPr lang="pt-BR">
                <a:solidFill>
                  <a:schemeClr val="lt1"/>
                </a:solidFill>
              </a:rPr>
              <a:t>Acesse os dados </a:t>
            </a:r>
            <a:r>
              <a:rPr lang="pt-BR">
                <a:solidFill>
                  <a:schemeClr val="lt1"/>
                </a:solidFill>
              </a:rPr>
              <a:t>independente</a:t>
            </a:r>
            <a:r>
              <a:rPr lang="pt-BR">
                <a:solidFill>
                  <a:schemeClr val="lt1"/>
                </a:solidFill>
              </a:rPr>
              <a:t> do dispositivo que estiver utilizando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Execute filtros em </a:t>
            </a:r>
            <a:r>
              <a:rPr b="1" lang="pt-BR">
                <a:solidFill>
                  <a:schemeClr val="accent2"/>
                </a:solidFill>
              </a:rPr>
              <a:t>tempo real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</a:rPr>
              <a:t>Interaja </a:t>
            </a:r>
            <a:r>
              <a:rPr lang="pt-BR">
                <a:solidFill>
                  <a:schemeClr val="lt1"/>
                </a:solidFill>
              </a:rPr>
              <a:t>com os gráficos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2"/>
                </a:solidFill>
              </a:rPr>
              <a:t>Visualize</a:t>
            </a:r>
            <a:r>
              <a:rPr lang="pt-BR">
                <a:solidFill>
                  <a:schemeClr val="lt1"/>
                </a:solidFill>
              </a:rPr>
              <a:t> as métricas e indicadores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Efetue as tomadas de </a:t>
            </a:r>
            <a:r>
              <a:rPr b="1" lang="pt-BR">
                <a:solidFill>
                  <a:schemeClr val="accent2"/>
                </a:solidFill>
              </a:rPr>
              <a:t>decisões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1" name="Google Shape;3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700" y="297900"/>
            <a:ext cx="4151101" cy="45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/>
          <p:nvPr>
            <p:ph type="title"/>
          </p:nvPr>
        </p:nvSpPr>
        <p:spPr>
          <a:xfrm>
            <a:off x="283100" y="483550"/>
            <a:ext cx="7061700" cy="33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900"/>
              <a:t>“</a:t>
            </a:r>
            <a:r>
              <a:rPr lang="pt-BR" sz="3900"/>
              <a:t>A palavra “dado” é o plural do latim </a:t>
            </a:r>
            <a:r>
              <a:rPr i="1" lang="pt-BR" sz="3900"/>
              <a:t>datum</a:t>
            </a:r>
            <a:r>
              <a:rPr lang="pt-BR" sz="3900"/>
              <a:t>, que significa dádiva, oferta ou algo reconhecido e utilizado como base para cálculos“</a:t>
            </a:r>
            <a:endParaRPr b="0" sz="7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>
                <a:solidFill>
                  <a:schemeClr val="accent5"/>
                </a:solidFill>
              </a:rPr>
              <a:t>(</a:t>
            </a:r>
            <a:r>
              <a:rPr b="0" lang="pt-BR" sz="2400">
                <a:solidFill>
                  <a:schemeClr val="accent5"/>
                </a:solidFill>
              </a:rPr>
              <a:t>Sayão e Sales - 2020)</a:t>
            </a:r>
            <a:endParaRPr b="0"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27" name="Google Shape;127;p26"/>
          <p:cNvGrpSpPr/>
          <p:nvPr/>
        </p:nvGrpSpPr>
        <p:grpSpPr>
          <a:xfrm>
            <a:off x="6781400" y="2077393"/>
            <a:ext cx="2212050" cy="3066056"/>
            <a:chOff x="6803275" y="395363"/>
            <a:chExt cx="2212050" cy="2537076"/>
          </a:xfrm>
        </p:grpSpPr>
        <p:pic>
          <p:nvPicPr>
            <p:cNvPr id="128" name="Google Shape;12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29" name="Google Shape;129;p26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6"/>
            <p:cNvSpPr txBox="1"/>
            <p:nvPr/>
          </p:nvSpPr>
          <p:spPr>
            <a:xfrm>
              <a:off x="6865512" y="684234"/>
              <a:ext cx="20664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Acesse essa apresentação: 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ctr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b="1" lang="pt-BR" sz="1200">
                  <a:solidFill>
                    <a:schemeClr val="accent3"/>
                  </a:solidFill>
                  <a:latin typeface="Raleway"/>
                  <a:ea typeface="Raleway"/>
                  <a:cs typeface="Raleway"/>
                  <a:sym typeface="Raleway"/>
                </a:rPr>
                <a:t>cutt.ly/pandas-olist</a:t>
              </a:r>
              <a:endParaRPr b="1" sz="1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131" name="Google Shape;131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3325" y="3450415"/>
            <a:ext cx="1384800" cy="138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035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1"/>
          <p:cNvSpPr txBox="1"/>
          <p:nvPr/>
        </p:nvSpPr>
        <p:spPr>
          <a:xfrm>
            <a:off x="1064100" y="0"/>
            <a:ext cx="701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Insights - Qual categoria de produto é mais rentável?</a:t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352" name="Google Shape;352;p51"/>
          <p:cNvSpPr txBox="1"/>
          <p:nvPr>
            <p:ph idx="4294967295" type="body"/>
          </p:nvPr>
        </p:nvSpPr>
        <p:spPr>
          <a:xfrm>
            <a:off x="0" y="4446058"/>
            <a:ext cx="9144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>
                <a:solidFill>
                  <a:schemeClr val="lt1"/>
                </a:solidFill>
              </a:rPr>
              <a:t>Os itens de Cama Mesa e Banho juntamente com Sáude, Beleza e Esportes lideram o mercado. o que mostra como o Brasileiro se importa com cuidados com a casa, bem estar físico e a boa aparência.</a:t>
            </a:r>
            <a:endParaRPr b="1" sz="1500">
              <a:solidFill>
                <a:schemeClr val="lt1"/>
              </a:solidFill>
            </a:endParaRPr>
          </a:p>
        </p:txBody>
      </p:sp>
      <p:pic>
        <p:nvPicPr>
          <p:cNvPr id="353" name="Google Shape;3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812" y="635337"/>
            <a:ext cx="4396375" cy="37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2"/>
          <p:cNvSpPr txBox="1"/>
          <p:nvPr/>
        </p:nvSpPr>
        <p:spPr>
          <a:xfrm>
            <a:off x="1064100" y="0"/>
            <a:ext cx="70158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Insights - Qual categoria de produto é mais rentável?</a:t>
            </a:r>
            <a:endParaRPr b="1" sz="700">
              <a:solidFill>
                <a:schemeClr val="dk1"/>
              </a:solidFill>
            </a:endParaRPr>
          </a:p>
        </p:txBody>
      </p:sp>
      <p:sp>
        <p:nvSpPr>
          <p:cNvPr id="359" name="Google Shape;359;p52"/>
          <p:cNvSpPr txBox="1"/>
          <p:nvPr>
            <p:ph idx="4294967295" type="body"/>
          </p:nvPr>
        </p:nvSpPr>
        <p:spPr>
          <a:xfrm>
            <a:off x="0" y="4446058"/>
            <a:ext cx="9144000" cy="63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500">
                <a:solidFill>
                  <a:schemeClr val="dk1"/>
                </a:solidFill>
              </a:rPr>
              <a:t>Os itens de Cama Mesa e Banho juntamente com Sáude, Beleza e Esportes lideram o mercado. o que mostra como o Brasileiro se importa com cuidados com a casa, bem estar físico e a boa aparência.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360" name="Google Shape;3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1390" y="627487"/>
            <a:ext cx="5568586" cy="3745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3"/>
          <p:cNvSpPr txBox="1"/>
          <p:nvPr/>
        </p:nvSpPr>
        <p:spPr>
          <a:xfrm>
            <a:off x="0" y="0"/>
            <a:ext cx="618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Documentação - Github do Projeto</a:t>
            </a:r>
            <a:endParaRPr/>
          </a:p>
        </p:txBody>
      </p:sp>
      <p:pic>
        <p:nvPicPr>
          <p:cNvPr id="366" name="Google Shape;36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850" y="694825"/>
            <a:ext cx="8412299" cy="39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3"/>
          <p:cNvSpPr txBox="1"/>
          <p:nvPr/>
        </p:nvSpPr>
        <p:spPr>
          <a:xfrm>
            <a:off x="2594850" y="4717225"/>
            <a:ext cx="4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https://github.com/luiscals1/olist-squad-pandas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 txBox="1"/>
          <p:nvPr>
            <p:ph idx="4294967295" type="title"/>
          </p:nvPr>
        </p:nvSpPr>
        <p:spPr>
          <a:xfrm>
            <a:off x="459575" y="254950"/>
            <a:ext cx="5645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lt1"/>
                </a:solidFill>
              </a:rPr>
              <a:t>Contexto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37" name="Google Shape;137;p27"/>
          <p:cNvSpPr txBox="1"/>
          <p:nvPr>
            <p:ph idx="4294967295" type="title"/>
          </p:nvPr>
        </p:nvSpPr>
        <p:spPr>
          <a:xfrm>
            <a:off x="459575" y="1249850"/>
            <a:ext cx="6253200" cy="395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A Era da Informação representa os avanços tecnológicos que repercutiram na criação de um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ciberespaço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, um meio de comunicação e armazenamento, instrumentalizado pela Internet, também conhecido como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nuvens de dados.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Você sabia que, segundo estudo do 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International Data Corporation (IDC)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, esse ano chegaremos a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44 trilhões de GB (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aproximadamente 9 trilhões de DVDs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)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 de conteúdo digital?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pt-BR" sz="1800">
                <a:latin typeface="Lato"/>
                <a:ea typeface="Lato"/>
                <a:cs typeface="Lato"/>
                <a:sym typeface="Lato"/>
              </a:rPr>
              <a:t>Não adiantaria gerar dados como nunca, se não houvesse a possibilidade de </a:t>
            </a:r>
            <a:r>
              <a:rPr lang="pt-BR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processar e analisar</a:t>
            </a:r>
            <a:r>
              <a:rPr b="0" lang="pt-BR" sz="1800">
                <a:latin typeface="Lato"/>
                <a:ea typeface="Lato"/>
                <a:cs typeface="Lato"/>
                <a:sym typeface="Lato"/>
              </a:rPr>
              <a:t> estes dados.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02325" y="24413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/>
        </p:nvSpPr>
        <p:spPr>
          <a:xfrm>
            <a:off x="0" y="0"/>
            <a:ext cx="618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Documentação - Apresentação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54"/>
          <p:cNvPicPr preferRelativeResize="0"/>
          <p:nvPr/>
        </p:nvPicPr>
        <p:blipFill rotWithShape="1">
          <a:blip r:embed="rId3">
            <a:alphaModFix/>
          </a:blip>
          <a:srcRect b="6948" l="0" r="0" t="6948"/>
          <a:stretch/>
        </p:blipFill>
        <p:spPr>
          <a:xfrm>
            <a:off x="365850" y="694825"/>
            <a:ext cx="8412299" cy="39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4"/>
          <p:cNvSpPr txBox="1"/>
          <p:nvPr/>
        </p:nvSpPr>
        <p:spPr>
          <a:xfrm>
            <a:off x="2594850" y="4717225"/>
            <a:ext cx="4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https://github.com/luiscals1/olist-squad-pandas</a:t>
            </a:r>
            <a:endParaRPr b="1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0" y="0"/>
            <a:ext cx="7404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Documentação - Estrutura</a:t>
            </a:r>
            <a:endParaRPr/>
          </a:p>
        </p:txBody>
      </p:sp>
      <p:sp>
        <p:nvSpPr>
          <p:cNvPr id="380" name="Google Shape;380;p55"/>
          <p:cNvSpPr txBox="1"/>
          <p:nvPr/>
        </p:nvSpPr>
        <p:spPr>
          <a:xfrm>
            <a:off x="2594850" y="4717225"/>
            <a:ext cx="402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https://github.com/luiscals1/olist-squad-pandas</a:t>
            </a:r>
            <a:endParaRPr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3563275" y="2462225"/>
            <a:ext cx="631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850" y="703163"/>
            <a:ext cx="8294300" cy="391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/>
        </p:nvSpPr>
        <p:spPr>
          <a:xfrm>
            <a:off x="0" y="0"/>
            <a:ext cx="6186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3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Documentação - Conteúdo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8" name="Google Shape;3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990" y="722700"/>
            <a:ext cx="2857854" cy="39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2125" y="1086938"/>
            <a:ext cx="3900813" cy="23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96651" y="371750"/>
            <a:ext cx="3813278" cy="391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5425" y="4013450"/>
            <a:ext cx="4476750" cy="10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1263" y="3485075"/>
            <a:ext cx="3064367" cy="15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57"/>
          <p:cNvPicPr preferRelativeResize="0"/>
          <p:nvPr/>
        </p:nvPicPr>
        <p:blipFill rotWithShape="1">
          <a:blip r:embed="rId3">
            <a:alphaModFix/>
          </a:blip>
          <a:srcRect b="139" l="0" r="0" t="139"/>
          <a:stretch/>
        </p:blipFill>
        <p:spPr>
          <a:xfrm>
            <a:off x="909325" y="1022950"/>
            <a:ext cx="7325350" cy="412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57"/>
          <p:cNvSpPr txBox="1"/>
          <p:nvPr>
            <p:ph type="title"/>
          </p:nvPr>
        </p:nvSpPr>
        <p:spPr>
          <a:xfrm>
            <a:off x="404175" y="178750"/>
            <a:ext cx="5197200" cy="76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Conclusões</a:t>
            </a:r>
            <a:endParaRPr sz="2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8"/>
          <p:cNvSpPr txBox="1"/>
          <p:nvPr>
            <p:ph type="title"/>
          </p:nvPr>
        </p:nvSpPr>
        <p:spPr>
          <a:xfrm>
            <a:off x="23175" y="26350"/>
            <a:ext cx="5197200" cy="7680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400">
                <a:solidFill>
                  <a:schemeClr val="lt1"/>
                </a:solidFill>
              </a:rPr>
              <a:t>Custos Estimados </a:t>
            </a:r>
            <a:endParaRPr sz="2200">
              <a:solidFill>
                <a:schemeClr val="lt1"/>
              </a:solidFill>
            </a:endParaRPr>
          </a:p>
        </p:txBody>
      </p:sp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91125"/>
            <a:ext cx="9143999" cy="3983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/>
        </p:nvSpPr>
        <p:spPr>
          <a:xfrm>
            <a:off x="6349691" y="541425"/>
            <a:ext cx="28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(Orçamento Inicial: R$1.137,00)</a:t>
            </a:r>
            <a:endParaRPr sz="100"/>
          </a:p>
        </p:txBody>
      </p:sp>
      <p:sp>
        <p:nvSpPr>
          <p:cNvPr id="406" name="Google Shape;406;p58"/>
          <p:cNvSpPr txBox="1"/>
          <p:nvPr/>
        </p:nvSpPr>
        <p:spPr>
          <a:xfrm>
            <a:off x="6911982" y="3976823"/>
            <a:ext cx="222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Custo Estimado (30 dias):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7235525" y="4327150"/>
            <a:ext cx="157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R$650,62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58"/>
          <p:cNvSpPr txBox="1"/>
          <p:nvPr/>
        </p:nvSpPr>
        <p:spPr>
          <a:xfrm>
            <a:off x="6911982" y="2986223"/>
            <a:ext cx="2222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latin typeface="Lato"/>
                <a:ea typeface="Lato"/>
                <a:cs typeface="Lato"/>
                <a:sym typeface="Lato"/>
              </a:rPr>
              <a:t>Custo Estimado (15 dias):</a:t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7235525" y="3301550"/>
            <a:ext cx="1575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R$325,31</a:t>
            </a:r>
            <a:endParaRPr b="1"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404175" y="178750"/>
            <a:ext cx="5197200" cy="7680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600">
                <a:solidFill>
                  <a:schemeClr val="dk1"/>
                </a:solidFill>
              </a:rPr>
              <a:t>Relatos</a:t>
            </a:r>
            <a:endParaRPr sz="2400"/>
          </a:p>
        </p:txBody>
      </p:sp>
      <p:sp>
        <p:nvSpPr>
          <p:cNvPr id="415" name="Google Shape;415;p59"/>
          <p:cNvSpPr txBox="1"/>
          <p:nvPr/>
        </p:nvSpPr>
        <p:spPr>
          <a:xfrm>
            <a:off x="427550" y="1016775"/>
            <a:ext cx="8330700" cy="26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“O ponto forte do Stack Labs para mim foi o aprendizado com os outros membros do squad.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 O que um não sabia, o outro complementava. O verdadeiro espírito de trabalho em equipe!”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(Giuliano Ferreira)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“Este projeto do Stack Labs nos </a:t>
            </a:r>
            <a:r>
              <a:rPr i="1" lang="pt-BR" sz="1600">
                <a:latin typeface="Lato"/>
                <a:ea typeface="Lato"/>
                <a:cs typeface="Lato"/>
                <a:sym typeface="Lato"/>
              </a:rPr>
              <a:t>possibilitou um pouco da experiência do trabalho do profissional de dados,  onde foi possível </a:t>
            </a:r>
            <a:r>
              <a:rPr i="1" lang="pt-BR" sz="1600">
                <a:latin typeface="Lato"/>
                <a:ea typeface="Lato"/>
                <a:cs typeface="Lato"/>
                <a:sym typeface="Lato"/>
              </a:rPr>
              <a:t>relacionar habilidades/conhecimentos </a:t>
            </a:r>
            <a:r>
              <a:rPr i="1" lang="pt-BR" sz="1600">
                <a:latin typeface="Lato"/>
                <a:ea typeface="Lato"/>
                <a:cs typeface="Lato"/>
                <a:sym typeface="Lato"/>
              </a:rPr>
              <a:t>adquiridos, e  um time disposto em ajudar-se mutuamente.”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(Luís Carlos Almeida)</a:t>
            </a:r>
            <a:endParaRPr i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600">
                <a:latin typeface="Lato"/>
                <a:ea typeface="Lato"/>
                <a:cs typeface="Lato"/>
                <a:sym typeface="Lato"/>
              </a:rPr>
              <a:t> </a:t>
            </a:r>
            <a:endParaRPr i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60"/>
          <p:cNvPicPr preferRelativeResize="0"/>
          <p:nvPr/>
        </p:nvPicPr>
        <p:blipFill rotWithShape="1">
          <a:blip r:embed="rId3">
            <a:alphaModFix amt="32000"/>
          </a:blip>
          <a:srcRect b="6529" l="0" r="0" t="652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60"/>
          <p:cNvSpPr txBox="1"/>
          <p:nvPr>
            <p:ph type="title"/>
          </p:nvPr>
        </p:nvSpPr>
        <p:spPr>
          <a:xfrm>
            <a:off x="283100" y="712150"/>
            <a:ext cx="86139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“Dados são 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9900"/>
                </a:solidFill>
              </a:rPr>
              <a:t>novo petróleo</a:t>
            </a:r>
            <a:r>
              <a:rPr lang="pt-BR"/>
              <a:t>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pt-BR" sz="2400"/>
              <a:t>(Clive Humby, cientista de dados)</a:t>
            </a:r>
            <a:endParaRPr/>
          </a:p>
        </p:txBody>
      </p:sp>
      <p:grpSp>
        <p:nvGrpSpPr>
          <p:cNvPr id="422" name="Google Shape;422;p60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423" name="Google Shape;423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424" name="Google Shape;424;p6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60"/>
            <p:cNvSpPr txBox="1"/>
            <p:nvPr/>
          </p:nvSpPr>
          <p:spPr>
            <a:xfrm>
              <a:off x="6944800" y="9128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impressão visual causada por estas tecnologias é um convite para outras pessoas da instituição abraçarem a ideia do projeto.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Use e abuse disso!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25"/>
            <a:ext cx="4254600" cy="4980776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1"/>
          <p:cNvSpPr txBox="1"/>
          <p:nvPr>
            <p:ph idx="4294967295" type="body"/>
          </p:nvPr>
        </p:nvSpPr>
        <p:spPr>
          <a:xfrm>
            <a:off x="2855550" y="1404925"/>
            <a:ext cx="3572700" cy="34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Este projeto é o resultado da união de boas ideias com muito estudo e colaboração da comunidade de código aberto do mundo todo.</a:t>
            </a:r>
            <a:endParaRPr sz="10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Acesse essa apresentação online:</a:t>
            </a:r>
            <a:br>
              <a:rPr lang="pt-BR" sz="1200">
                <a:latin typeface="Raleway"/>
                <a:ea typeface="Raleway"/>
                <a:cs typeface="Raleway"/>
                <a:sym typeface="Raleway"/>
              </a:rPr>
            </a:br>
            <a:r>
              <a:rPr lang="pt-BR" sz="800">
                <a:latin typeface="Raleway"/>
                <a:ea typeface="Raleway"/>
                <a:cs typeface="Raleway"/>
                <a:sym typeface="Raleway"/>
              </a:rPr>
              <a:t>	              </a:t>
            </a:r>
            <a:b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b="1" lang="pt-BR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         </a:t>
            </a:r>
            <a:r>
              <a:rPr b="1" lang="pt-BR" sz="14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</a:rPr>
              <a:t>https://cutt.ly/pandas-olist</a:t>
            </a:r>
            <a:endParaRPr b="1" sz="1400"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3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 u="sng">
              <a:solidFill>
                <a:schemeClr val="hlink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Pedaço de fita adesiva prendendo uma nota ao slid" id="432" name="Google Shape;432;p6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98547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1"/>
          <p:cNvSpPr txBox="1"/>
          <p:nvPr/>
        </p:nvSpPr>
        <p:spPr>
          <a:xfrm>
            <a:off x="2855550" y="678279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accent5"/>
                </a:solidFill>
                <a:latin typeface="Raleway"/>
                <a:ea typeface="Raleway"/>
                <a:cs typeface="Raleway"/>
                <a:sym typeface="Raleway"/>
              </a:rPr>
              <a:t>Obrigado!</a:t>
            </a:r>
            <a:endParaRPr b="1" sz="3000">
              <a:solidFill>
                <a:schemeClr val="accent5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4" name="Google Shape;43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84800" y="3288125"/>
            <a:ext cx="1521975" cy="1521949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1"/>
          <p:cNvSpPr txBox="1"/>
          <p:nvPr/>
        </p:nvSpPr>
        <p:spPr>
          <a:xfrm>
            <a:off x="4482975" y="3180300"/>
            <a:ext cx="20520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/>
              <a:t>Quer bater um papo sobre</a:t>
            </a:r>
            <a:br>
              <a:rPr b="1" lang="pt-BR" sz="1000"/>
            </a:br>
            <a:r>
              <a:rPr b="1" lang="pt-BR" sz="1000"/>
              <a:t>como este projeto foi feito?</a:t>
            </a:r>
            <a:endParaRPr b="1" sz="1000"/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pt-BR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6"/>
              </a:rPr>
              <a:t>giuferreira@gmail.com</a:t>
            </a:r>
            <a:br>
              <a:rPr lang="pt-BR">
                <a:latin typeface="Lato"/>
                <a:ea typeface="Lato"/>
                <a:cs typeface="Lato"/>
                <a:sym typeface="Lato"/>
              </a:rPr>
            </a:br>
            <a:r>
              <a:rPr b="1" lang="pt-BR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7"/>
              </a:rPr>
              <a:t>andersonssodre@gmail.com</a:t>
            </a:r>
            <a:br>
              <a:rPr lang="pt-BR">
                <a:latin typeface="Lato"/>
                <a:ea typeface="Lato"/>
                <a:cs typeface="Lato"/>
                <a:sym typeface="Lato"/>
              </a:rPr>
            </a:br>
            <a:r>
              <a:rPr b="1" lang="pt-BR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8"/>
              </a:rPr>
              <a:t>oliveiracella47@gmail.com</a:t>
            </a:r>
            <a:br>
              <a:rPr lang="pt-BR">
                <a:latin typeface="Lato"/>
                <a:ea typeface="Lato"/>
                <a:cs typeface="Lato"/>
                <a:sym typeface="Lato"/>
              </a:rPr>
            </a:br>
            <a:r>
              <a:rPr b="1" lang="pt-BR" sz="10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9"/>
              </a:rPr>
              <a:t>luiscals.ds@gmail.com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idx="1" type="subTitle"/>
          </p:nvPr>
        </p:nvSpPr>
        <p:spPr>
          <a:xfrm>
            <a:off x="189300" y="281375"/>
            <a:ext cx="4302000" cy="48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dk1"/>
                </a:solidFill>
              </a:rPr>
              <a:t>A Era dos Dados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Nos últimos </a:t>
            </a:r>
            <a:r>
              <a:rPr b="1" lang="pt-BR" sz="1800"/>
              <a:t>dois anos</a:t>
            </a:r>
            <a:r>
              <a:rPr lang="pt-BR" sz="1800"/>
              <a:t> geramos mais dados do que toda a humanidade gerou ao longo dos tempos.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E não estamos nem começando.</a:t>
            </a:r>
            <a:br>
              <a:rPr lang="pt-BR" sz="1800"/>
            </a:br>
            <a:br>
              <a:rPr lang="pt-BR" sz="1800"/>
            </a:br>
            <a:r>
              <a:rPr lang="pt-BR" sz="1800"/>
              <a:t>O </a:t>
            </a:r>
            <a:r>
              <a:rPr b="1" lang="pt-BR" sz="1800"/>
              <a:t>Big Data</a:t>
            </a:r>
            <a:r>
              <a:rPr lang="pt-BR" sz="1800"/>
              <a:t> que conhecemos hoje, só vai aumentar em volume e diversidade dos dados.</a:t>
            </a:r>
            <a:endParaRPr sz="1800"/>
          </a:p>
        </p:txBody>
      </p:sp>
      <p:pic>
        <p:nvPicPr>
          <p:cNvPr id="144" name="Google Shape;144;p28"/>
          <p:cNvPicPr preferRelativeResize="0"/>
          <p:nvPr/>
        </p:nvPicPr>
        <p:blipFill rotWithShape="1">
          <a:blip r:embed="rId3">
            <a:alphaModFix/>
          </a:blip>
          <a:srcRect b="22629" l="0" r="0" t="19614"/>
          <a:stretch/>
        </p:blipFill>
        <p:spPr>
          <a:xfrm>
            <a:off x="4567575" y="0"/>
            <a:ext cx="45764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9"/>
          <p:cNvPicPr preferRelativeResize="0"/>
          <p:nvPr/>
        </p:nvPicPr>
        <p:blipFill rotWithShape="1">
          <a:blip r:embed="rId3">
            <a:alphaModFix/>
          </a:blip>
          <a:srcRect b="0" l="3262" r="3262" t="0"/>
          <a:stretch/>
        </p:blipFill>
        <p:spPr>
          <a:xfrm>
            <a:off x="-1" y="0"/>
            <a:ext cx="4567199" cy="51434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0000"/>
              </a:srgbClr>
            </a:outerShdw>
          </a:effectLst>
        </p:spPr>
      </p:pic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4699725" y="76200"/>
            <a:ext cx="4210200" cy="489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chemeClr val="lt1"/>
                </a:solidFill>
              </a:rPr>
              <a:t>H</a:t>
            </a:r>
            <a:r>
              <a:rPr b="1" lang="pt-BR" sz="3000">
                <a:solidFill>
                  <a:schemeClr val="lt1"/>
                </a:solidFill>
              </a:rPr>
              <a:t>istórico</a:t>
            </a:r>
            <a:endParaRPr sz="3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Gerar e armazenar dados era o nosso objetivo, mas </a:t>
            </a:r>
            <a:r>
              <a:rPr b="1" lang="pt-BR" sz="1800">
                <a:solidFill>
                  <a:schemeClr val="lt1"/>
                </a:solidFill>
              </a:rPr>
              <a:t>não o fim</a:t>
            </a:r>
            <a:r>
              <a:rPr lang="pt-BR" sz="1800">
                <a:solidFill>
                  <a:srgbClr val="000000"/>
                </a:solidFill>
              </a:rPr>
              <a:t>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Pouco se discutiu, naquela época, sobre como realmente extrair conhecimento daquele </a:t>
            </a:r>
            <a:r>
              <a:rPr b="1" lang="pt-BR" sz="1800">
                <a:solidFill>
                  <a:schemeClr val="lt1"/>
                </a:solidFill>
              </a:rPr>
              <a:t>volume monstruoso</a:t>
            </a:r>
            <a:r>
              <a:rPr lang="pt-BR" sz="1800">
                <a:solidFill>
                  <a:srgbClr val="000000"/>
                </a:solidFill>
              </a:rPr>
              <a:t> de dados que estava para se formar.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Agora devemos focar na geração de </a:t>
            </a:r>
            <a:r>
              <a:rPr b="1" lang="pt-BR" sz="1800">
                <a:solidFill>
                  <a:schemeClr val="lt1"/>
                </a:solidFill>
              </a:rPr>
              <a:t>conhecimento</a:t>
            </a:r>
            <a:r>
              <a:rPr lang="pt-BR" sz="1800">
                <a:solidFill>
                  <a:srgbClr val="000000"/>
                </a:solidFill>
              </a:rPr>
              <a:t>, através da análise mais profunda dos dados.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0"/>
          <p:cNvSpPr txBox="1"/>
          <p:nvPr>
            <p:ph type="title"/>
          </p:nvPr>
        </p:nvSpPr>
        <p:spPr>
          <a:xfrm>
            <a:off x="158025" y="1204800"/>
            <a:ext cx="4330800" cy="27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“O Business Intelligence (BI)</a:t>
            </a:r>
            <a:br>
              <a:rPr b="0" lang="pt-BR" sz="2400">
                <a:solidFill>
                  <a:schemeClr val="dk2"/>
                </a:solidFill>
              </a:rPr>
            </a:br>
            <a:r>
              <a:rPr b="0" lang="pt-BR" sz="2400">
                <a:solidFill>
                  <a:schemeClr val="dk2"/>
                </a:solidFill>
              </a:rPr>
              <a:t>é o processo de transformar </a:t>
            </a:r>
            <a:r>
              <a:rPr lang="pt-BR" sz="2400">
                <a:solidFill>
                  <a:schemeClr val="dk2"/>
                </a:solidFill>
              </a:rPr>
              <a:t>dados </a:t>
            </a:r>
            <a:r>
              <a:rPr b="0" lang="pt-BR" sz="2400">
                <a:solidFill>
                  <a:schemeClr val="dk2"/>
                </a:solidFill>
              </a:rPr>
              <a:t>em </a:t>
            </a:r>
            <a:r>
              <a:rPr lang="pt-BR" sz="2400">
                <a:solidFill>
                  <a:schemeClr val="dk2"/>
                </a:solidFill>
              </a:rPr>
              <a:t>informação </a:t>
            </a:r>
            <a:r>
              <a:rPr b="0" lang="pt-BR" sz="2400">
                <a:solidFill>
                  <a:schemeClr val="dk2"/>
                </a:solidFill>
              </a:rPr>
              <a:t>e, através da descoberta,</a:t>
            </a:r>
            <a:r>
              <a:rPr b="0" lang="pt-BR" sz="2400">
                <a:solidFill>
                  <a:schemeClr val="dk2"/>
                </a:solidFill>
              </a:rPr>
              <a:t> </a:t>
            </a:r>
            <a:r>
              <a:rPr b="0" lang="pt-BR" sz="2400">
                <a:solidFill>
                  <a:schemeClr val="dk2"/>
                </a:solidFill>
              </a:rPr>
              <a:t>transformar a </a:t>
            </a:r>
            <a:r>
              <a:rPr lang="pt-BR" sz="2400">
                <a:solidFill>
                  <a:schemeClr val="dk2"/>
                </a:solidFill>
              </a:rPr>
              <a:t>informação</a:t>
            </a:r>
            <a:endParaRPr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400">
                <a:solidFill>
                  <a:schemeClr val="dk2"/>
                </a:solidFill>
              </a:rPr>
              <a:t>em </a:t>
            </a:r>
            <a:r>
              <a:rPr lang="pt-BR" sz="2400">
                <a:solidFill>
                  <a:schemeClr val="dk2"/>
                </a:solidFill>
              </a:rPr>
              <a:t>conhecimento</a:t>
            </a:r>
            <a:r>
              <a:rPr b="0" lang="pt-BR" sz="2400">
                <a:solidFill>
                  <a:schemeClr val="dk2"/>
                </a:solidFill>
              </a:rPr>
              <a:t>”</a:t>
            </a:r>
            <a:endParaRPr b="0" sz="24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2000">
                <a:solidFill>
                  <a:schemeClr val="dk2"/>
                </a:solidFill>
              </a:rPr>
              <a:t>(Gartner Group)</a:t>
            </a:r>
            <a:endParaRPr b="0" sz="2000">
              <a:solidFill>
                <a:schemeClr val="dk2"/>
              </a:solidFill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 rotWithShape="1">
          <a:blip r:embed="rId3">
            <a:alphaModFix/>
          </a:blip>
          <a:srcRect b="0" l="0" r="39660" t="0"/>
          <a:stretch/>
        </p:blipFill>
        <p:spPr>
          <a:xfrm>
            <a:off x="4488725" y="0"/>
            <a:ext cx="465527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725" y="0"/>
            <a:ext cx="4655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0"/>
          <p:cNvSpPr txBox="1"/>
          <p:nvPr>
            <p:ph type="title"/>
          </p:nvPr>
        </p:nvSpPr>
        <p:spPr>
          <a:xfrm>
            <a:off x="206496" y="436800"/>
            <a:ext cx="39027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200"/>
              <a:t>Análise de Dados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5"/>
                </a:solidFill>
              </a:rPr>
              <a:t>“Torturados, os números </a:t>
            </a:r>
            <a:r>
              <a:rPr lang="pt-BR"/>
              <a:t>dizem qualquer coisa</a:t>
            </a:r>
            <a:r>
              <a:rPr lang="pt-BR">
                <a:solidFill>
                  <a:schemeClr val="accent5"/>
                </a:solidFill>
              </a:rPr>
              <a:t>”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pt-BR" sz="2400"/>
              <a:t>(Marcelo Soares, jornalista)</a:t>
            </a:r>
            <a:endParaRPr b="0" sz="2400"/>
          </a:p>
        </p:txBody>
      </p:sp>
      <p:grpSp>
        <p:nvGrpSpPr>
          <p:cNvPr id="164" name="Google Shape;164;p31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65" name="Google Shape;165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edaço de fita adesiva prendendo uma nota ao slid" id="166" name="Google Shape;166;p31"/>
            <p:cNvPicPr preferRelativeResize="0"/>
            <p:nvPr/>
          </p:nvPicPr>
          <p:blipFill rotWithShape="1">
            <a:blip r:embed="rId4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" name="Google Shape;167;p31"/>
            <p:cNvSpPr txBox="1"/>
            <p:nvPr/>
          </p:nvSpPr>
          <p:spPr>
            <a:xfrm>
              <a:off x="68686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pt-BR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Dica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Já se perguntou em quais regiões do Brasil o e-commerce está mais presente nos últimos anos?</a:t>
              </a: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 gente tá calculando isso!</a:t>
              </a:r>
              <a:b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endParaRPr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br>
                <a:rPr lang="pt-BR" sz="11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endParaRPr b="1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68" name="Google Shape;168;p31"/>
          <p:cNvSpPr txBox="1"/>
          <p:nvPr/>
        </p:nvSpPr>
        <p:spPr>
          <a:xfrm>
            <a:off x="6852400" y="4160075"/>
            <a:ext cx="18180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Acesse nossa análise</a:t>
            </a: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endParaRPr sz="11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1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b="1" lang="pt-BR" sz="1100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5"/>
              </a:rPr>
              <a:t>cutt.ly/analise-rfm</a:t>
            </a:r>
            <a:endParaRPr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1206450" y="0"/>
            <a:ext cx="7188300" cy="76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900">
                <a:solidFill>
                  <a:schemeClr val="dk1"/>
                </a:solidFill>
              </a:rPr>
              <a:t>Por que é importante analisar a olist?</a:t>
            </a:r>
            <a:endParaRPr sz="1700"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225" y="699970"/>
            <a:ext cx="5317550" cy="444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2"/>
          <p:cNvSpPr/>
          <p:nvPr/>
        </p:nvSpPr>
        <p:spPr>
          <a:xfrm>
            <a:off x="347250" y="275675"/>
            <a:ext cx="270600" cy="37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3"/>
          <p:cNvSpPr txBox="1"/>
          <p:nvPr>
            <p:ph idx="1" type="subTitle"/>
          </p:nvPr>
        </p:nvSpPr>
        <p:spPr>
          <a:xfrm>
            <a:off x="262650" y="120628"/>
            <a:ext cx="8520600" cy="4311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/>
              <a:t>Esquema de funcionamento da olist</a:t>
            </a:r>
            <a:endParaRPr b="1" sz="2600"/>
          </a:p>
        </p:txBody>
      </p:sp>
      <p:pic>
        <p:nvPicPr>
          <p:cNvPr id="181" name="Google Shape;18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925" y="627925"/>
            <a:ext cx="8290950" cy="42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5C7CB5"/>
      </a:dk1>
      <a:lt1>
        <a:srgbClr val="E7B401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